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5" r:id="rId3"/>
    <p:sldId id="376" r:id="rId4"/>
    <p:sldId id="366" r:id="rId5"/>
    <p:sldId id="372" r:id="rId6"/>
    <p:sldId id="409" r:id="rId7"/>
    <p:sldId id="402" r:id="rId8"/>
    <p:sldId id="367" r:id="rId9"/>
    <p:sldId id="400" r:id="rId10"/>
    <p:sldId id="401" r:id="rId11"/>
    <p:sldId id="403" r:id="rId12"/>
    <p:sldId id="404" r:id="rId13"/>
    <p:sldId id="405" r:id="rId14"/>
    <p:sldId id="406" r:id="rId15"/>
    <p:sldId id="407" r:id="rId16"/>
    <p:sldId id="397" r:id="rId17"/>
    <p:sldId id="26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cGMZTxy4wsW98z7g2nw3GSlT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9F76-A6DE-4202-8DA7-6E629710447F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5A4C-6773-42E7-9703-0730DF1FD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41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0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36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26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5794625" y="2537717"/>
            <a:ext cx="5880908" cy="12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73C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5147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ubTitle" idx="1"/>
          </p:nvPr>
        </p:nvSpPr>
        <p:spPr>
          <a:xfrm>
            <a:off x="5794625" y="4289364"/>
            <a:ext cx="3928648" cy="6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D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296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2"/>
          </p:nvPr>
        </p:nvSpPr>
        <p:spPr>
          <a:xfrm>
            <a:off x="5707999" y="4931769"/>
            <a:ext cx="3278188" cy="37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C0116F-6FE0-4193-B05C-D5275247B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303417-F618-4BA1-92F9-071AB34FD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BA1C4-8185-402D-BE7D-AFB73AD63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61AC7-9235-4FA1-AD32-27FD0A1649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083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050E8C-9374-4C84-BE06-FEDADCA91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AD1A39-02F4-4899-BA3B-548B71FF9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D1CC0-E699-424C-8264-338B6DA88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CA93-D5C4-4E92-AAB3-D837909F37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744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175489" y="914976"/>
            <a:ext cx="38410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DBB5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8DB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9739433" y="1143909"/>
            <a:ext cx="24044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D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296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99101" y="2403971"/>
            <a:ext cx="5052907" cy="35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2"/>
          </p:nvPr>
        </p:nvSpPr>
        <p:spPr>
          <a:xfrm>
            <a:off x="699100" y="1641757"/>
            <a:ext cx="6975695" cy="47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3"/>
          </p:nvPr>
        </p:nvSpPr>
        <p:spPr>
          <a:xfrm>
            <a:off x="699101" y="879543"/>
            <a:ext cx="7948569" cy="47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1062566" y="2595845"/>
            <a:ext cx="10066867" cy="71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F33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013F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3939331" y="3506719"/>
            <a:ext cx="440577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>
            <a:spLocks noGrp="1"/>
          </p:cNvSpPr>
          <p:nvPr>
            <p:ph type="subTitle" idx="2"/>
          </p:nvPr>
        </p:nvSpPr>
        <p:spPr>
          <a:xfrm>
            <a:off x="7448327" y="5330757"/>
            <a:ext cx="3928648" cy="44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296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3"/>
          </p:nvPr>
        </p:nvSpPr>
        <p:spPr>
          <a:xfrm>
            <a:off x="8205795" y="5816986"/>
            <a:ext cx="3278188" cy="37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967E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2967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">
  <p:cSld name="One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>
            <a:spLocks noGrp="1"/>
          </p:cNvSpPr>
          <p:nvPr>
            <p:ph type="pic" idx="2"/>
          </p:nvPr>
        </p:nvSpPr>
        <p:spPr>
          <a:xfrm>
            <a:off x="1439015" y="1034261"/>
            <a:ext cx="9313970" cy="4566181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1439015" y="5823739"/>
            <a:ext cx="4294138" cy="36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F3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3F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>
            <a:spLocks noGrp="1"/>
          </p:cNvSpPr>
          <p:nvPr>
            <p:ph type="pic" idx="2"/>
          </p:nvPr>
        </p:nvSpPr>
        <p:spPr>
          <a:xfrm>
            <a:off x="1439016" y="1441766"/>
            <a:ext cx="4501198" cy="4566181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3"/>
          <p:cNvSpPr>
            <a:spLocks noGrp="1"/>
          </p:cNvSpPr>
          <p:nvPr>
            <p:ph type="pic" idx="3"/>
          </p:nvPr>
        </p:nvSpPr>
        <p:spPr>
          <a:xfrm>
            <a:off x="6251786" y="1441766"/>
            <a:ext cx="4501198" cy="456618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99101" y="396658"/>
            <a:ext cx="7948569" cy="47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F3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13F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1439016" y="6117262"/>
            <a:ext cx="4294138" cy="34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5"/>
          </p:nvPr>
        </p:nvSpPr>
        <p:spPr>
          <a:xfrm>
            <a:off x="6242022" y="6117262"/>
            <a:ext cx="4294138" cy="34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images">
  <p:cSld name="1_Two imag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699101" y="396658"/>
            <a:ext cx="7948569" cy="47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F3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13F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1438275" y="1441450"/>
            <a:ext cx="9315450" cy="456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1058238" y="2181343"/>
            <a:ext cx="7948569" cy="142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473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5147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1058238" y="5554285"/>
            <a:ext cx="7948569" cy="54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967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96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>
            <a:spLocks noGrp="1"/>
          </p:cNvSpPr>
          <p:nvPr>
            <p:ph type="media" idx="2"/>
          </p:nvPr>
        </p:nvSpPr>
        <p:spPr>
          <a:xfrm>
            <a:off x="1705970" y="1479479"/>
            <a:ext cx="8616071" cy="40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1705971" y="5811138"/>
            <a:ext cx="4294138" cy="54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699101" y="396658"/>
            <a:ext cx="7948569" cy="47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F3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13F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0" y="6497684"/>
            <a:ext cx="1090543" cy="23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ni.formato@izslt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9F7C638A-9CE0-39BC-0A23-CDBAE683E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692" y="2122802"/>
            <a:ext cx="4790326" cy="2422197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2967D"/>
                </a:solidFill>
              </a:rPr>
              <a:t>B-THENET:</a:t>
            </a:r>
          </a:p>
          <a:p>
            <a:pPr algn="ctr"/>
            <a:r>
              <a:rPr lang="en-GB" sz="3600" b="1" dirty="0"/>
              <a:t>t</a:t>
            </a:r>
            <a:r>
              <a:rPr lang="en-GB" sz="3600" b="1" dirty="0">
                <a:solidFill>
                  <a:srgbClr val="02967D"/>
                </a:solidFill>
              </a:rPr>
              <a:t>he Thematic Network </a:t>
            </a:r>
          </a:p>
          <a:p>
            <a:pPr algn="ctr"/>
            <a:r>
              <a:rPr lang="en-GB" sz="3600" b="1" dirty="0">
                <a:solidFill>
                  <a:srgbClr val="02967D"/>
                </a:solidFill>
              </a:rPr>
              <a:t>of European Beekeeping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DEEF4FF3-160B-5B7F-D0E5-970C5EC84233}"/>
              </a:ext>
            </a:extLst>
          </p:cNvPr>
          <p:cNvSpPr txBox="1">
            <a:spLocks/>
          </p:cNvSpPr>
          <p:nvPr/>
        </p:nvSpPr>
        <p:spPr bwMode="auto">
          <a:xfrm>
            <a:off x="5593858" y="4544999"/>
            <a:ext cx="6400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</a:rPr>
              <a:t>Authors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B-THENET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</a:rPr>
              <a:t>Consortium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it-IT" sz="16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kern="0" dirty="0" err="1">
                <a:solidFill>
                  <a:schemeClr val="accent2">
                    <a:lumMod val="75000"/>
                  </a:schemeClr>
                </a:solidFill>
              </a:rPr>
              <a:t>Presenter</a:t>
            </a:r>
            <a:r>
              <a:rPr lang="it-IT" sz="1600" kern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sz="1600" b="1" kern="0" dirty="0">
                <a:solidFill>
                  <a:schemeClr val="accent2">
                    <a:lumMod val="75000"/>
                  </a:schemeClr>
                </a:solidFill>
              </a:rPr>
              <a:t>Dr. Giovanni Formato </a:t>
            </a:r>
            <a:r>
              <a:rPr lang="it-IT" sz="1600" b="1" kern="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giovanni.formato@izslt.it</a:t>
            </a:r>
            <a:endParaRPr lang="it-IT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	       </a:t>
            </a:r>
            <a:r>
              <a:rPr lang="it-IT" sz="1600" kern="0" dirty="0" err="1">
                <a:solidFill>
                  <a:schemeClr val="accent2">
                    <a:lumMod val="75000"/>
                  </a:schemeClr>
                </a:solidFill>
              </a:rPr>
              <a:t>project</a:t>
            </a:r>
            <a:r>
              <a:rPr lang="it-IT" sz="1600" kern="0" dirty="0">
                <a:solidFill>
                  <a:schemeClr val="accent2">
                    <a:lumMod val="75000"/>
                  </a:schemeClr>
                </a:solidFill>
              </a:rPr>
              <a:t> coordinator</a:t>
            </a:r>
          </a:p>
        </p:txBody>
      </p: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A41AE6F6-0456-AC6A-FA5C-FD100378FE79}"/>
              </a:ext>
            </a:extLst>
          </p:cNvPr>
          <p:cNvSpPr txBox="1"/>
          <p:nvPr/>
        </p:nvSpPr>
        <p:spPr>
          <a:xfrm>
            <a:off x="5593858" y="1172829"/>
            <a:ext cx="604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2967D"/>
                </a:solidFill>
                <a:latin typeface="+mj-lt"/>
              </a:rPr>
              <a:t>ROUND TABLE / EUROPE / MESA REDONDA EUROPEA </a:t>
            </a:r>
          </a:p>
          <a:p>
            <a:pPr algn="ctr"/>
            <a:r>
              <a:rPr lang="en-US" sz="1600" b="1" dirty="0">
                <a:solidFill>
                  <a:srgbClr val="02967D"/>
                </a:solidFill>
                <a:latin typeface="+mj-lt"/>
              </a:rPr>
              <a:t>Current Challenges of European Beekeeping</a:t>
            </a:r>
          </a:p>
          <a:p>
            <a:pPr algn="ctr"/>
            <a:r>
              <a:rPr lang="en-US" b="1" dirty="0">
                <a:latin typeface="+mj-lt"/>
              </a:rPr>
              <a:t>APIMONDIA CONGRESS, September 6</a:t>
            </a:r>
            <a:r>
              <a:rPr lang="en-US" b="1" baseline="30000" dirty="0">
                <a:latin typeface="+mj-lt"/>
              </a:rPr>
              <a:t>th</a:t>
            </a:r>
            <a:r>
              <a:rPr lang="en-US" b="1" dirty="0">
                <a:latin typeface="+mj-lt"/>
              </a:rPr>
              <a:t>, 2023</a:t>
            </a:r>
            <a:endParaRPr lang="it-IT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C3ED86-FEF0-E50A-D855-33363877FBC2}"/>
              </a:ext>
            </a:extLst>
          </p:cNvPr>
          <p:cNvSpPr txBox="1"/>
          <p:nvPr/>
        </p:nvSpPr>
        <p:spPr>
          <a:xfrm>
            <a:off x="566928" y="1275258"/>
            <a:ext cx="462504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8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 INTERNATIONAL B-THENET CENTRES</a:t>
            </a:r>
          </a:p>
          <a:p>
            <a:pPr algn="ctr"/>
            <a:r>
              <a:rPr lang="en-US" altLang="it-IT" sz="2800" dirty="0">
                <a:latin typeface="+mj-lt"/>
              </a:rPr>
              <a:t>specific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2800" b="1" dirty="0">
                <a:solidFill>
                  <a:srgbClr val="F2C400"/>
                </a:solidFill>
                <a:latin typeface="+mj-lt"/>
              </a:rPr>
              <a:t>Beekeepers</a:t>
            </a:r>
            <a:r>
              <a:rPr lang="en-US" altLang="it-IT" sz="2800" dirty="0">
                <a:solidFill>
                  <a:schemeClr val="accent4"/>
                </a:solidFill>
                <a:latin typeface="+mj-lt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2800" b="1" dirty="0">
                <a:solidFill>
                  <a:srgbClr val="02967D"/>
                </a:solidFill>
                <a:latin typeface="+mj-lt"/>
              </a:rPr>
              <a:t>Advisors</a:t>
            </a:r>
            <a:r>
              <a:rPr lang="en-US" altLang="it-IT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it-IT" sz="2800" dirty="0">
                <a:latin typeface="+mj-lt"/>
              </a:rPr>
              <a:t>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2800" b="1" dirty="0">
                <a:solidFill>
                  <a:srgbClr val="0070C0"/>
                </a:solidFill>
                <a:latin typeface="+mj-lt"/>
              </a:rPr>
              <a:t>Other</a:t>
            </a:r>
            <a:r>
              <a:rPr lang="en-US" altLang="it-IT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it-IT" sz="2800" b="1" dirty="0">
                <a:solidFill>
                  <a:srgbClr val="0070C0"/>
                </a:solidFill>
                <a:latin typeface="+mj-lt"/>
              </a:rPr>
              <a:t>Stakeholders.</a:t>
            </a:r>
          </a:p>
          <a:p>
            <a:endParaRPr lang="en-US" altLang="it-IT" sz="2800" dirty="0">
              <a:latin typeface="+mj-lt"/>
            </a:endParaRPr>
          </a:p>
          <a:p>
            <a:r>
              <a:rPr lang="en-US" altLang="it-IT" sz="2400" dirty="0">
                <a:latin typeface="+mj-lt"/>
              </a:rPr>
              <a:t>Headquarters are based in 4 different countries.</a:t>
            </a: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0271D9A8-F302-24AA-0262-1BD8251CDF08}"/>
              </a:ext>
            </a:extLst>
          </p:cNvPr>
          <p:cNvGrpSpPr/>
          <p:nvPr/>
        </p:nvGrpSpPr>
        <p:grpSpPr>
          <a:xfrm>
            <a:off x="5478271" y="1345124"/>
            <a:ext cx="5148064" cy="4639115"/>
            <a:chOff x="3184633" y="3891266"/>
            <a:chExt cx="2859121" cy="2629703"/>
          </a:xfrm>
        </p:grpSpPr>
        <p:pic>
          <p:nvPicPr>
            <p:cNvPr id="9" name="Picture 15" descr="A picture containing darkness, black, space, star&#10;&#10;Description automatically generated">
              <a:extLst>
                <a:ext uri="{FF2B5EF4-FFF2-40B4-BE49-F238E27FC236}">
                  <a16:creationId xmlns:a16="http://schemas.microsoft.com/office/drawing/2014/main" id="{76FE1918-7907-0A84-5EB4-B622F7306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01" t="14571" r="40144" b="58126"/>
            <a:stretch/>
          </p:blipFill>
          <p:spPr>
            <a:xfrm>
              <a:off x="3184633" y="3891266"/>
              <a:ext cx="2859121" cy="2629703"/>
            </a:xfrm>
            <a:prstGeom prst="rect">
              <a:avLst/>
            </a:prstGeom>
          </p:spPr>
        </p:pic>
        <p:sp>
          <p:nvSpPr>
            <p:cNvPr id="10" name="Teardrop 5">
              <a:extLst>
                <a:ext uri="{FF2B5EF4-FFF2-40B4-BE49-F238E27FC236}">
                  <a16:creationId xmlns:a16="http://schemas.microsoft.com/office/drawing/2014/main" id="{C58468A3-6C76-ADB5-029A-3DFFC7D82DD1}"/>
                </a:ext>
              </a:extLst>
            </p:cNvPr>
            <p:cNvSpPr/>
            <p:nvPr/>
          </p:nvSpPr>
          <p:spPr>
            <a:xfrm rot="9767642">
              <a:off x="4435075" y="5609353"/>
              <a:ext cx="371047" cy="350799"/>
            </a:xfrm>
            <a:prstGeom prst="teardrop">
              <a:avLst/>
            </a:prstGeom>
            <a:solidFill>
              <a:srgbClr val="E0BE30"/>
            </a:solidFill>
            <a:ln>
              <a:solidFill>
                <a:srgbClr val="E0B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ardrop 6">
              <a:extLst>
                <a:ext uri="{FF2B5EF4-FFF2-40B4-BE49-F238E27FC236}">
                  <a16:creationId xmlns:a16="http://schemas.microsoft.com/office/drawing/2014/main" id="{47228D1B-4BB2-1982-E0A0-4F200644A09A}"/>
                </a:ext>
              </a:extLst>
            </p:cNvPr>
            <p:cNvSpPr/>
            <p:nvPr/>
          </p:nvSpPr>
          <p:spPr>
            <a:xfrm rot="9767642">
              <a:off x="3503268" y="5748581"/>
              <a:ext cx="371047" cy="350799"/>
            </a:xfrm>
            <a:prstGeom prst="teardrop">
              <a:avLst/>
            </a:prstGeom>
            <a:solidFill>
              <a:srgbClr val="02967E"/>
            </a:solidFill>
            <a:ln>
              <a:solidFill>
                <a:srgbClr val="0296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" name="Teardrop 8">
              <a:extLst>
                <a:ext uri="{FF2B5EF4-FFF2-40B4-BE49-F238E27FC236}">
                  <a16:creationId xmlns:a16="http://schemas.microsoft.com/office/drawing/2014/main" id="{243BB9CB-C2BF-5355-E1A2-608FB08DB231}"/>
                </a:ext>
              </a:extLst>
            </p:cNvPr>
            <p:cNvSpPr/>
            <p:nvPr/>
          </p:nvSpPr>
          <p:spPr>
            <a:xfrm rot="9767642">
              <a:off x="5009806" y="4191320"/>
              <a:ext cx="371047" cy="350799"/>
            </a:xfrm>
            <a:prstGeom prst="teardrop">
              <a:avLst/>
            </a:prstGeom>
            <a:solidFill>
              <a:srgbClr val="02967E"/>
            </a:solidFill>
            <a:ln>
              <a:solidFill>
                <a:srgbClr val="0296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" name="Teardrop 13">
              <a:extLst>
                <a:ext uri="{FF2B5EF4-FFF2-40B4-BE49-F238E27FC236}">
                  <a16:creationId xmlns:a16="http://schemas.microsoft.com/office/drawing/2014/main" id="{A9F26959-66CD-E069-129D-793258C31977}"/>
                </a:ext>
              </a:extLst>
            </p:cNvPr>
            <p:cNvSpPr/>
            <p:nvPr/>
          </p:nvSpPr>
          <p:spPr>
            <a:xfrm rot="9767642">
              <a:off x="3963305" y="5046711"/>
              <a:ext cx="371047" cy="363151"/>
            </a:xfrm>
            <a:prstGeom prst="teardrop">
              <a:avLst/>
            </a:prstGeom>
            <a:solidFill>
              <a:srgbClr val="0047BB"/>
            </a:solidFill>
            <a:ln>
              <a:solidFill>
                <a:srgbClr val="0047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0047BB"/>
                </a:solidFill>
              </a:endParaRPr>
            </a:p>
          </p:txBody>
        </p:sp>
      </p:grpSp>
      <p:pic>
        <p:nvPicPr>
          <p:cNvPr id="2" name="Picture 3" descr="A logo for a bee life&#10;&#10;Description automatically generated with low confidence">
            <a:extLst>
              <a:ext uri="{FF2B5EF4-FFF2-40B4-BE49-F238E27FC236}">
                <a16:creationId xmlns:a16="http://schemas.microsoft.com/office/drawing/2014/main" id="{DCDDA134-6435-5322-0FDC-3F96FD936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27" y="3642635"/>
            <a:ext cx="569104" cy="584625"/>
          </a:xfrm>
          <a:prstGeom prst="rect">
            <a:avLst/>
          </a:prstGeom>
        </p:spPr>
      </p:pic>
      <p:pic>
        <p:nvPicPr>
          <p:cNvPr id="3" name="Picture 4" descr="A bee on a globe&#10;&#10;Description automatically generated with low confidence">
            <a:extLst>
              <a:ext uri="{FF2B5EF4-FFF2-40B4-BE49-F238E27FC236}">
                <a16:creationId xmlns:a16="http://schemas.microsoft.com/office/drawing/2014/main" id="{0D5CDA52-FB5B-C29A-E7B6-1A4743E02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43" y="4389492"/>
            <a:ext cx="591943" cy="591943"/>
          </a:xfrm>
          <a:prstGeom prst="rect">
            <a:avLst/>
          </a:prstGeom>
        </p:spPr>
      </p:pic>
      <p:pic>
        <p:nvPicPr>
          <p:cNvPr id="4" name="Picture 7" descr="A picture containing graphics, font, graphic design, text&#10;&#10;Description automatically generated">
            <a:extLst>
              <a:ext uri="{FF2B5EF4-FFF2-40B4-BE49-F238E27FC236}">
                <a16:creationId xmlns:a16="http://schemas.microsoft.com/office/drawing/2014/main" id="{82AD3A10-A73C-1E6F-6EE1-D5E7464FF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70" y="1976918"/>
            <a:ext cx="644625" cy="644625"/>
          </a:xfrm>
          <a:prstGeom prst="rect">
            <a:avLst/>
          </a:prstGeom>
        </p:spPr>
      </p:pic>
      <p:pic>
        <p:nvPicPr>
          <p:cNvPr id="7" name="Picture 2" descr="A picture containing emblem, symbol, circle, crest&#10;&#10;Description automatically generated">
            <a:extLst>
              <a:ext uri="{FF2B5EF4-FFF2-40B4-BE49-F238E27FC236}">
                <a16:creationId xmlns:a16="http://schemas.microsoft.com/office/drawing/2014/main" id="{CEDF246E-CDB9-73B8-0D54-DBEFCFC4E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21" y="4312019"/>
            <a:ext cx="539600" cy="61120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5185399-FA5C-E196-4E19-9C18051D8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35C2E92-1F7B-CBD4-F8B9-AA8702C8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5639"/>
            <a:ext cx="9144000" cy="44474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6CA70E-19CC-1482-0C4C-6BE2E55D7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838392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2400" dirty="0"/>
              <a:t>The project website and platform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EE8A2B-92CB-E7DB-C3D5-D22F548A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6" y="1145514"/>
            <a:ext cx="8100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www.bthenet.eu</a:t>
            </a:r>
            <a:endParaRPr lang="it-IT" alt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3308B8-5046-55FC-9A75-54B1C000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7808E2-6D5C-F240-52A9-BFAB378C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32" y="760349"/>
            <a:ext cx="8100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Project website: </a:t>
            </a:r>
            <a:r>
              <a:rPr lang="it-IT" altLang="it-IT" sz="4000" b="1" dirty="0">
                <a:ln w="0"/>
                <a:solidFill>
                  <a:srgbClr val="0296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bthenet.eu</a:t>
            </a:r>
            <a:endParaRPr lang="it-IT" alt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2967D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A6E682-1D59-5A9B-9F5A-037ABCCB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89" y="1587887"/>
            <a:ext cx="5220072" cy="253500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9BF6640-74A2-8964-6E25-1ED53952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64" y="4122895"/>
            <a:ext cx="5220072" cy="220921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36F08F7-008E-AD8D-64F6-FF59881E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421" y="1468235"/>
            <a:ext cx="397955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ct val="0"/>
              </a:spcBef>
            </a:pPr>
            <a:r>
              <a:rPr lang="en-US" altLang="it-IT" sz="3200" dirty="0"/>
              <a:t>About the project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</a:pPr>
            <a:r>
              <a:rPr lang="en-US" altLang="it-IT" sz="3200" dirty="0"/>
              <a:t>B-THENET Centers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</a:pPr>
            <a:r>
              <a:rPr lang="en-US" altLang="it-IT" sz="3200" dirty="0"/>
              <a:t>Online Resources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</a:pPr>
            <a:r>
              <a:rPr lang="en-US" altLang="it-IT" sz="3200" dirty="0"/>
              <a:t>B-News &amp; Events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</a:pPr>
            <a:r>
              <a:rPr lang="en-US" altLang="it-IT" sz="3200" dirty="0"/>
              <a:t>Contact Us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A1EBCAF-EAED-AD4C-A4B2-79B4BD51B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456E84-D0A3-9879-A5C3-5127184C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68" y="1345124"/>
            <a:ext cx="5185679" cy="31069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C8E6E4-AC4B-33FD-4C65-6738C6B0E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798306"/>
            <a:ext cx="4427984" cy="22993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D859D3-07C2-3839-91C3-AF88CA4D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4" y="1573338"/>
            <a:ext cx="4213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3200" b="1" dirty="0">
                <a:solidFill>
                  <a:srgbClr val="02967D"/>
                </a:solidFill>
              </a:rPr>
              <a:t>Online development of practices </a:t>
            </a:r>
            <a:r>
              <a:rPr lang="en-GB" altLang="it-IT" sz="3200" dirty="0"/>
              <a:t>with descriptions, images, videos, etc…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it-IT" sz="32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3200" b="1" dirty="0"/>
              <a:t>Registered users </a:t>
            </a:r>
            <a:r>
              <a:rPr lang="en-GB" altLang="it-IT" sz="3200" dirty="0"/>
              <a:t>can post </a:t>
            </a:r>
            <a:r>
              <a:rPr lang="en-GB" altLang="it-IT" sz="3200" b="1" dirty="0">
                <a:solidFill>
                  <a:srgbClr val="02967D"/>
                </a:solidFill>
              </a:rPr>
              <a:t>comments</a:t>
            </a:r>
            <a:r>
              <a:rPr lang="en-GB" altLang="it-IT" sz="3200" dirty="0"/>
              <a:t>, </a:t>
            </a:r>
            <a:r>
              <a:rPr lang="en-GB" altLang="it-IT" sz="3200" b="1" dirty="0">
                <a:solidFill>
                  <a:srgbClr val="02967D"/>
                </a:solidFill>
              </a:rPr>
              <a:t>questions</a:t>
            </a:r>
            <a:r>
              <a:rPr lang="en-GB" altLang="it-IT" sz="3200" dirty="0"/>
              <a:t> and add </a:t>
            </a:r>
            <a:r>
              <a:rPr lang="en-GB" altLang="it-IT" sz="3200" b="1" dirty="0">
                <a:solidFill>
                  <a:srgbClr val="02967D"/>
                </a:solidFill>
              </a:rPr>
              <a:t>tips</a:t>
            </a:r>
            <a:r>
              <a:rPr lang="en-GB" altLang="it-IT" sz="3200" dirty="0"/>
              <a:t> to improve practices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7808E2-6D5C-F240-52A9-BFAB378C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32" y="760349"/>
            <a:ext cx="8100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Project </a:t>
            </a:r>
            <a:r>
              <a:rPr lang="it-IT" altLang="it-IT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platform</a:t>
            </a:r>
            <a:r>
              <a:rPr lang="it-IT" altLang="it-IT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it-IT" altLang="it-IT" sz="3200" b="1" dirty="0">
                <a:ln w="0"/>
                <a:solidFill>
                  <a:srgbClr val="0296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bthenet.eu/platform</a:t>
            </a:r>
            <a:endParaRPr lang="it-IT" alt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2967D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853314-BCE9-4F46-CE61-D1F746688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D859D3-07C2-3839-91C3-AF88CA4D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54" y="5022936"/>
            <a:ext cx="3241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4000" b="1" dirty="0">
                <a:solidFill>
                  <a:srgbClr val="02967D"/>
                </a:solidFill>
              </a:rPr>
              <a:t>EU survey</a:t>
            </a:r>
            <a:endParaRPr lang="en-GB" alt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853314-BCE9-4F46-CE61-D1F74668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  <p:sp>
        <p:nvSpPr>
          <p:cNvPr id="5" name="CasellaDiTesto 3">
            <a:extLst>
              <a:ext uri="{FF2B5EF4-FFF2-40B4-BE49-F238E27FC236}">
                <a16:creationId xmlns:a16="http://schemas.microsoft.com/office/drawing/2014/main" id="{6FBD3C2D-071C-DCF2-E31D-FCEA6524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695249"/>
            <a:ext cx="113842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 b="1" dirty="0">
                <a:latin typeface="+mn-lt"/>
              </a:rPr>
              <a:t>Last updates: 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it-IT" sz="3200" b="1" dirty="0">
                <a:latin typeface="+mn-lt"/>
              </a:rPr>
              <a:t>Prioritization of practices: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200" dirty="0">
                <a:latin typeface="WordVisi_MSFontService"/>
              </a:rPr>
              <a:t>2,094 answers from 22 EU Member States</a:t>
            </a:r>
            <a:endParaRPr lang="en-GB" sz="3200" dirty="0"/>
          </a:p>
        </p:txBody>
      </p:sp>
      <p:pic>
        <p:nvPicPr>
          <p:cNvPr id="22" name="Picture 2" descr="A picture containing text, diagram, line&#10;&#10;Description automatically generated">
            <a:extLst>
              <a:ext uri="{FF2B5EF4-FFF2-40B4-BE49-F238E27FC236}">
                <a16:creationId xmlns:a16="http://schemas.microsoft.com/office/drawing/2014/main" id="{3AE02E2E-ECC7-3054-1C66-C231E8A88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98" y="2577763"/>
            <a:ext cx="7376062" cy="40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309EB00-E447-A459-B702-1E160054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60" y="2293778"/>
            <a:ext cx="3078363" cy="30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D859D3-07C2-3839-91C3-AF88CA4D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008968"/>
            <a:ext cx="108312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 b="1" dirty="0">
                <a:solidFill>
                  <a:srgbClr val="02967D"/>
                </a:solidFill>
              </a:rPr>
              <a:t>280 Best Beekeeping Practices </a:t>
            </a:r>
            <a:r>
              <a:rPr lang="en-US" altLang="it-IT" sz="3200" dirty="0"/>
              <a:t>(177 Best Beekeeping Practices and 103 Biosecurity Measures)</a:t>
            </a:r>
            <a:r>
              <a:rPr lang="en-US" altLang="it-IT" sz="3200" b="1" dirty="0">
                <a:solidFill>
                  <a:srgbClr val="02967D"/>
                </a:solidFill>
              </a:rPr>
              <a:t> </a:t>
            </a:r>
            <a:r>
              <a:rPr lang="en-US" altLang="it-IT" sz="3200" dirty="0"/>
              <a:t>are now described in the platform and available for open discussion!</a:t>
            </a:r>
            <a:endParaRPr lang="en-US" altLang="it-IT" sz="3200" b="1" dirty="0">
              <a:solidFill>
                <a:srgbClr val="02967D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853314-BCE9-4F46-CE61-D1F74668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  <p:sp>
        <p:nvSpPr>
          <p:cNvPr id="5" name="CasellaDiTesto 3">
            <a:extLst>
              <a:ext uri="{FF2B5EF4-FFF2-40B4-BE49-F238E27FC236}">
                <a16:creationId xmlns:a16="http://schemas.microsoft.com/office/drawing/2014/main" id="{6FBD3C2D-071C-DCF2-E31D-FCEA6524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07" y="888845"/>
            <a:ext cx="8795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+mn-lt"/>
              </a:rPr>
              <a:t>2. Best Beekeeping Practices description on the platform</a:t>
            </a:r>
            <a:endParaRPr lang="it-IT" altLang="it-IT" b="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14D2D5-8355-A1FB-9AB9-78728CB2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744644"/>
            <a:ext cx="4791213" cy="31133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7CA4C3-0812-5B60-569B-7149B3CE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42" y="3750182"/>
            <a:ext cx="5498146" cy="31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30D46233-C796-EF8B-787B-3F3D7EA23AE4}"/>
              </a:ext>
            </a:extLst>
          </p:cNvPr>
          <p:cNvSpPr txBox="1">
            <a:spLocks/>
          </p:cNvSpPr>
          <p:nvPr/>
        </p:nvSpPr>
        <p:spPr bwMode="auto">
          <a:xfrm>
            <a:off x="662940" y="757309"/>
            <a:ext cx="5737860" cy="9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Thank you for your kind attention!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23A333E-6E13-8CD8-7D89-FDABDA4BDA2E}"/>
              </a:ext>
            </a:extLst>
          </p:cNvPr>
          <p:cNvSpPr txBox="1">
            <a:spLocks/>
          </p:cNvSpPr>
          <p:nvPr/>
        </p:nvSpPr>
        <p:spPr bwMode="auto">
          <a:xfrm>
            <a:off x="331469" y="5084804"/>
            <a:ext cx="6400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dirty="0"/>
              <a:t>Dr. Giovanni Formato</a:t>
            </a:r>
          </a:p>
          <a:p>
            <a:r>
              <a:rPr lang="it-IT" sz="2400" dirty="0"/>
              <a:t>giovanni.formato@izslt.it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680E63-9E9E-16D4-16D7-B07F3F16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52" y="2512321"/>
            <a:ext cx="2399235" cy="2149436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7323B364-F853-15AE-2245-70CF7DEF298C}"/>
              </a:ext>
            </a:extLst>
          </p:cNvPr>
          <p:cNvSpPr txBox="1">
            <a:spLocks/>
          </p:cNvSpPr>
          <p:nvPr/>
        </p:nvSpPr>
        <p:spPr bwMode="auto">
          <a:xfrm>
            <a:off x="7423130" y="1480996"/>
            <a:ext cx="28803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rgbClr val="02967D"/>
                </a:solidFill>
              </a:rPr>
              <a:t>Join the Network!</a:t>
            </a:r>
          </a:p>
        </p:txBody>
      </p:sp>
      <p:pic>
        <p:nvPicPr>
          <p:cNvPr id="7" name="Immagine 6" descr="Immagine che contiene Elementi grafici, schermata, cerchio, design&#10;&#10;Descrizione generata automaticamente">
            <a:extLst>
              <a:ext uri="{FF2B5EF4-FFF2-40B4-BE49-F238E27FC236}">
                <a16:creationId xmlns:a16="http://schemas.microsoft.com/office/drawing/2014/main" id="{A5CF5F8C-2AC5-BDD6-CECE-53B8FDA35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26" y="2196575"/>
            <a:ext cx="2780928" cy="2780928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623FCEAF-B85F-350F-4747-6971F128721A}"/>
              </a:ext>
            </a:extLst>
          </p:cNvPr>
          <p:cNvSpPr txBox="1">
            <a:spLocks/>
          </p:cNvSpPr>
          <p:nvPr/>
        </p:nvSpPr>
        <p:spPr bwMode="auto">
          <a:xfrm>
            <a:off x="7212191" y="5084804"/>
            <a:ext cx="33021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rgbClr val="02967D"/>
                </a:solidFill>
              </a:rPr>
              <a:t>Register to the platform!</a:t>
            </a:r>
          </a:p>
        </p:txBody>
      </p:sp>
    </p:spTree>
    <p:extLst>
      <p:ext uri="{BB962C8B-B14F-4D97-AF65-F5344CB8AC3E}">
        <p14:creationId xmlns:p14="http://schemas.microsoft.com/office/powerpoint/2010/main" val="360553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body" idx="1"/>
          </p:nvPr>
        </p:nvSpPr>
        <p:spPr>
          <a:xfrm>
            <a:off x="4175489" y="914976"/>
            <a:ext cx="38410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DBB5"/>
              </a:buClr>
              <a:buSzPts val="4000"/>
              <a:buNone/>
            </a:pPr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!</a:t>
            </a:r>
            <a:endParaRPr dirty="0"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2"/>
          </p:nvPr>
        </p:nvSpPr>
        <p:spPr>
          <a:xfrm>
            <a:off x="9739433" y="1143909"/>
            <a:ext cx="24044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967D"/>
              </a:buClr>
              <a:buSzPts val="1200"/>
              <a:buNone/>
            </a:pPr>
            <a:r>
              <a:rPr lang="it-IT" dirty="0"/>
              <a:t>info@bthenet.eu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3"/>
          <p:cNvSpPr txBox="1">
            <a:spLocks noChangeArrowheads="1"/>
          </p:cNvSpPr>
          <p:nvPr/>
        </p:nvSpPr>
        <p:spPr bwMode="auto">
          <a:xfrm>
            <a:off x="2045804" y="921345"/>
            <a:ext cx="8100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600" b="1" dirty="0"/>
              <a:t>B-THENET Thematic Network </a:t>
            </a:r>
            <a:endParaRPr lang="it-IT" altLang="it-IT" sz="3600" b="1" dirty="0"/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83B4E46D-7CC6-D317-373D-A4D9E881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87" y="1961288"/>
            <a:ext cx="7969396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400" b="1" dirty="0"/>
              <a:t>B-THENET</a:t>
            </a:r>
            <a:r>
              <a:rPr lang="en-US" altLang="it-IT" sz="2400" dirty="0"/>
              <a:t> is </a:t>
            </a:r>
            <a:r>
              <a:rPr lang="en-US" altLang="it-IT" sz="2400" b="1" dirty="0"/>
              <a:t>the first Thematic Network</a:t>
            </a:r>
            <a:r>
              <a:rPr lang="en-US" altLang="it-IT" sz="2400" dirty="0"/>
              <a:t> in Europe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400" b="1" dirty="0"/>
              <a:t>Focused on Best Beekeeping Practices and Innovations</a:t>
            </a:r>
            <a:r>
              <a:rPr lang="en-US" altLang="it-IT" sz="24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it-IT" sz="24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400" dirty="0"/>
              <a:t>It is based on a </a:t>
            </a:r>
            <a:r>
              <a:rPr lang="en-US" altLang="it-IT" sz="2400" b="1" dirty="0"/>
              <a:t>multi actor approach</a:t>
            </a:r>
            <a:r>
              <a:rPr lang="en-US" altLang="it-IT" sz="2400" dirty="0"/>
              <a:t>, engaging: beekeepers, advisors, researchers, policymakers, industry, consumers, and all stakeholders of the beekeeping sector.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it-IT" sz="2400" b="1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400" dirty="0"/>
              <a:t>Best practices and ready-to-use research innovations are: prioritized and described, using a </a:t>
            </a:r>
            <a:r>
              <a:rPr lang="en-US" altLang="it-IT" sz="2400" b="1" dirty="0"/>
              <a:t>bottom-up methodology.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/>
          </a:p>
        </p:txBody>
      </p:sp>
      <p:pic>
        <p:nvPicPr>
          <p:cNvPr id="1026" name="Picture 2" descr="An update about Horizon Europe Associated Countries | EURAXESS">
            <a:extLst>
              <a:ext uri="{FF2B5EF4-FFF2-40B4-BE49-F238E27FC236}">
                <a16:creationId xmlns:a16="http://schemas.microsoft.com/office/drawing/2014/main" id="{BA85D34A-0D6B-3F1A-053B-9779B5FF7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1" r="38425"/>
          <a:stretch/>
        </p:blipFill>
        <p:spPr bwMode="auto">
          <a:xfrm>
            <a:off x="8430283" y="1786192"/>
            <a:ext cx="3147212" cy="32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update about Horizon Europe Associated Countries | EURAXESS">
            <a:extLst>
              <a:ext uri="{FF2B5EF4-FFF2-40B4-BE49-F238E27FC236}">
                <a16:creationId xmlns:a16="http://schemas.microsoft.com/office/drawing/2014/main" id="{9C3F9528-7857-506A-C8DB-AA3E3D08F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282" y="4995487"/>
            <a:ext cx="2537828" cy="10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F598B85-4DFF-60AF-9D59-122B0E11E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A4577-0087-0F4F-C9D1-3E2CB9F0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10" y="955148"/>
            <a:ext cx="6668174" cy="645614"/>
          </a:xfrm>
        </p:spPr>
        <p:txBody>
          <a:bodyPr/>
          <a:lstStyle/>
          <a:p>
            <a:r>
              <a:rPr lang="it-IT" sz="2800" b="1" dirty="0">
                <a:solidFill>
                  <a:srgbClr val="8F0000"/>
                </a:solidFill>
              </a:rPr>
              <a:t>The B-THENET TN </a:t>
            </a:r>
            <a:r>
              <a:rPr lang="it-IT" sz="2800" b="1" dirty="0" err="1">
                <a:solidFill>
                  <a:srgbClr val="8F0000"/>
                </a:solidFill>
              </a:rPr>
              <a:t>Consortium</a:t>
            </a:r>
            <a:endParaRPr lang="it-IT" sz="2800" b="1" dirty="0">
              <a:solidFill>
                <a:srgbClr val="8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66159-4F9A-F083-1095-8851B03D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10" y="1773590"/>
            <a:ext cx="6221039" cy="4654488"/>
          </a:xfrm>
        </p:spPr>
        <p:txBody>
          <a:bodyPr numCol="1"/>
          <a:lstStyle/>
          <a:p>
            <a:r>
              <a:rPr lang="en-US" altLang="it-IT" sz="900" dirty="0"/>
              <a:t> </a:t>
            </a:r>
          </a:p>
          <a:p>
            <a:r>
              <a:rPr lang="en-US" altLang="it-IT" sz="2400" dirty="0"/>
              <a:t>The B-THENET Consortium </a:t>
            </a:r>
          </a:p>
          <a:p>
            <a:r>
              <a:rPr lang="en-US" altLang="it-IT" sz="2400" dirty="0"/>
              <a:t>consists of a </a:t>
            </a:r>
            <a:r>
              <a:rPr lang="en-US" altLang="it-IT" sz="2400" b="1" dirty="0"/>
              <a:t>balanced mix</a:t>
            </a:r>
            <a:r>
              <a:rPr lang="en-US" altLang="it-IT" sz="2400" dirty="0"/>
              <a:t> of:</a:t>
            </a:r>
          </a:p>
          <a:p>
            <a:endParaRPr lang="en-US" altLang="it-IT" sz="2400" dirty="0"/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altLang="it-IT" sz="2200" b="1" dirty="0"/>
              <a:t>Research organizations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altLang="it-IT" sz="2200" b="1" dirty="0"/>
              <a:t>Universities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altLang="it-IT" sz="2200" b="1" dirty="0"/>
              <a:t>International and national beekeepers’ associations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altLang="it-IT" sz="2200" b="1" dirty="0"/>
              <a:t>Centers for advisors training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altLang="it-IT" sz="2200" b="1" dirty="0"/>
              <a:t>Centers for social sciences and humanities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altLang="it-IT" sz="2200" b="1" dirty="0"/>
              <a:t>Agencies on communication and dissemination</a:t>
            </a: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71468BE-7AAF-B386-6607-BFFD6159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60" y="655137"/>
            <a:ext cx="4542394" cy="57729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AAB536-C063-A72B-C39E-381375B5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A4577-0087-0F4F-C9D1-3E2CB9F0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56"/>
            <a:ext cx="7772400" cy="587152"/>
          </a:xfrm>
        </p:spPr>
        <p:txBody>
          <a:bodyPr/>
          <a:lstStyle/>
          <a:p>
            <a:pPr algn="ctr"/>
            <a:r>
              <a:rPr lang="it-IT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B-THENET TN </a:t>
            </a:r>
            <a:r>
              <a:rPr lang="it-IT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Consortium</a:t>
            </a:r>
            <a:endParaRPr lang="it-IT" sz="24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66159-4F9A-F083-1095-8851B03D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748" y="1352189"/>
            <a:ext cx="7772400" cy="3536032"/>
          </a:xfrm>
        </p:spPr>
        <p:txBody>
          <a:bodyPr numCol="2"/>
          <a:lstStyle/>
          <a:p>
            <a:pPr algn="ctr"/>
            <a:r>
              <a:rPr lang="it-IT" sz="2800" b="1" dirty="0">
                <a:solidFill>
                  <a:srgbClr val="8F0000"/>
                </a:solidFill>
              </a:rPr>
              <a:t>1. </a:t>
            </a:r>
            <a:r>
              <a:rPr lang="it-IT" sz="2800" b="1" dirty="0" err="1">
                <a:solidFill>
                  <a:srgbClr val="8F0000"/>
                </a:solidFill>
              </a:rPr>
              <a:t>Beneficiaries</a:t>
            </a:r>
            <a:endParaRPr lang="it-IT" sz="900" dirty="0">
              <a:latin typeface="TimesNewRomanPSMT"/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12A9D09-81F7-B1EB-9AF0-9944B9D4D780}"/>
              </a:ext>
            </a:extLst>
          </p:cNvPr>
          <p:cNvSpPr txBox="1">
            <a:spLocks/>
          </p:cNvSpPr>
          <p:nvPr/>
        </p:nvSpPr>
        <p:spPr bwMode="auto">
          <a:xfrm>
            <a:off x="347298" y="1966483"/>
            <a:ext cx="11691374" cy="40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IZSLT </a:t>
            </a:r>
            <a:r>
              <a:rPr lang="it-IT" sz="1800" dirty="0"/>
              <a:t>(Coordinator; Giovanni Formato)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APRE</a:t>
            </a:r>
            <a:r>
              <a:rPr lang="it-IT" sz="2000" dirty="0"/>
              <a:t> </a:t>
            </a:r>
            <a:r>
              <a:rPr lang="it-IT" sz="1800" dirty="0"/>
              <a:t>(Chiara </a:t>
            </a:r>
            <a:r>
              <a:rPr lang="it-IT" sz="1800" dirty="0" err="1"/>
              <a:t>Pocaterra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APIMONDIA</a:t>
            </a:r>
            <a:r>
              <a:rPr lang="it-IT" sz="2000" dirty="0"/>
              <a:t> </a:t>
            </a:r>
            <a:r>
              <a:rPr lang="it-IT" sz="1800" dirty="0"/>
              <a:t>(Jeff </a:t>
            </a:r>
            <a:r>
              <a:rPr lang="it-IT" sz="1800" dirty="0" err="1"/>
              <a:t>Pettis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LOBA</a:t>
            </a:r>
            <a:r>
              <a:rPr lang="it-IT" sz="2000" dirty="0"/>
              <a:t> </a:t>
            </a:r>
            <a:r>
              <a:rPr lang="it-IT" sz="1800" dirty="0"/>
              <a:t>(Alexandre Almeida)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 err="1"/>
              <a:t>Swedish</a:t>
            </a:r>
            <a:r>
              <a:rPr lang="it-IT" sz="2000" b="1" dirty="0"/>
              <a:t> </a:t>
            </a:r>
            <a:r>
              <a:rPr lang="it-IT" sz="2000" b="1" dirty="0" err="1"/>
              <a:t>University</a:t>
            </a:r>
            <a:r>
              <a:rPr lang="it-IT" sz="2000" b="1" dirty="0"/>
              <a:t> of </a:t>
            </a:r>
            <a:r>
              <a:rPr lang="it-IT" sz="2000" b="1" dirty="0" err="1"/>
              <a:t>Agricultural</a:t>
            </a:r>
            <a:r>
              <a:rPr lang="it-IT" sz="2000" b="1" dirty="0"/>
              <a:t> </a:t>
            </a:r>
            <a:r>
              <a:rPr lang="it-IT" sz="2000" b="1" dirty="0" err="1"/>
              <a:t>Sciences</a:t>
            </a:r>
            <a:r>
              <a:rPr lang="it-IT" sz="2000" dirty="0"/>
              <a:t> </a:t>
            </a:r>
            <a:r>
              <a:rPr lang="it-IT" sz="1800" dirty="0"/>
              <a:t>(Lotta </a:t>
            </a:r>
            <a:r>
              <a:rPr lang="it-IT" sz="1800" dirty="0" err="1"/>
              <a:t>Fabricius</a:t>
            </a:r>
            <a:r>
              <a:rPr lang="it-IT" sz="1800" dirty="0"/>
              <a:t> </a:t>
            </a:r>
            <a:r>
              <a:rPr lang="it-IT" sz="1800" dirty="0" err="1"/>
              <a:t>Kristiansen</a:t>
            </a:r>
            <a:r>
              <a:rPr lang="it-IT" sz="1800" dirty="0"/>
              <a:t>)</a:t>
            </a:r>
            <a:endParaRPr lang="it-IT" sz="2000" dirty="0"/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BEELIFE</a:t>
            </a:r>
            <a:r>
              <a:rPr lang="it-IT" sz="2000" dirty="0"/>
              <a:t> </a:t>
            </a:r>
            <a:r>
              <a:rPr lang="it-IT" sz="1800" dirty="0"/>
              <a:t>(</a:t>
            </a:r>
            <a:r>
              <a:rPr lang="it-IT" sz="1800" dirty="0" err="1"/>
              <a:t>Noa</a:t>
            </a:r>
            <a:r>
              <a:rPr lang="it-IT" sz="1800" dirty="0"/>
              <a:t> Simon </a:t>
            </a:r>
            <a:r>
              <a:rPr lang="it-IT" sz="1800" dirty="0" err="1"/>
              <a:t>Delso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 err="1"/>
              <a:t>Danish</a:t>
            </a:r>
            <a:r>
              <a:rPr lang="it-IT" sz="2000" b="1" dirty="0"/>
              <a:t> </a:t>
            </a:r>
            <a:r>
              <a:rPr lang="it-IT" sz="2000" b="1" dirty="0" err="1"/>
              <a:t>Beekeepers</a:t>
            </a:r>
            <a:r>
              <a:rPr lang="it-IT" sz="2000" b="1" dirty="0"/>
              <a:t>’ </a:t>
            </a:r>
            <a:r>
              <a:rPr lang="it-IT" sz="2000" b="1" dirty="0" err="1"/>
              <a:t>Association</a:t>
            </a:r>
            <a:r>
              <a:rPr lang="it-IT" sz="2000" dirty="0"/>
              <a:t> 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1800" dirty="0"/>
              <a:t>(</a:t>
            </a:r>
            <a:r>
              <a:rPr lang="it-IT" sz="1800" dirty="0" err="1"/>
              <a:t>Flemming</a:t>
            </a:r>
            <a:r>
              <a:rPr lang="it-IT" sz="1800" dirty="0"/>
              <a:t> </a:t>
            </a:r>
            <a:r>
              <a:rPr lang="it-IT" sz="1800" dirty="0" err="1"/>
              <a:t>Vejsnaes</a:t>
            </a:r>
            <a:r>
              <a:rPr lang="it-IT" sz="1800" dirty="0"/>
              <a:t>)</a:t>
            </a:r>
            <a:endParaRPr lang="it-IT" sz="2000" dirty="0"/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 err="1"/>
              <a:t>Slovenian</a:t>
            </a:r>
            <a:r>
              <a:rPr lang="it-IT" sz="2000" b="1" dirty="0"/>
              <a:t> </a:t>
            </a:r>
            <a:r>
              <a:rPr lang="it-IT" sz="2000" b="1" dirty="0" err="1"/>
              <a:t>Beekeepers</a:t>
            </a:r>
            <a:r>
              <a:rPr lang="it-IT" sz="2000" b="1" dirty="0"/>
              <a:t>’ </a:t>
            </a:r>
            <a:r>
              <a:rPr lang="it-IT" sz="2000" b="1" dirty="0" err="1"/>
              <a:t>Association</a:t>
            </a:r>
            <a:r>
              <a:rPr lang="it-IT" sz="2000" dirty="0"/>
              <a:t> 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1800" dirty="0"/>
              <a:t>(Peter </a:t>
            </a:r>
            <a:r>
              <a:rPr lang="it-IT" sz="1800" dirty="0" err="1"/>
              <a:t>Kozmus</a:t>
            </a:r>
            <a:r>
              <a:rPr lang="it-IT" sz="1800" dirty="0"/>
              <a:t>)</a:t>
            </a:r>
            <a:endParaRPr lang="it-IT" sz="2000" dirty="0"/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Complutense </a:t>
            </a:r>
            <a:r>
              <a:rPr lang="it-IT" sz="2000" b="1" dirty="0" err="1"/>
              <a:t>University</a:t>
            </a:r>
            <a:r>
              <a:rPr lang="it-IT" sz="2000" b="1" dirty="0"/>
              <a:t> of Madrid</a:t>
            </a:r>
            <a:r>
              <a:rPr lang="it-IT" sz="2000" dirty="0"/>
              <a:t> 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1800" dirty="0"/>
              <a:t>(</a:t>
            </a:r>
            <a:r>
              <a:rPr lang="it-IT" sz="1800" dirty="0" err="1"/>
              <a:t>Aranzazu</a:t>
            </a:r>
            <a:r>
              <a:rPr lang="it-IT" sz="1800" dirty="0"/>
              <a:t> Meana)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 err="1"/>
              <a:t>Hellenic</a:t>
            </a:r>
            <a:r>
              <a:rPr lang="it-IT" sz="2000" b="1" dirty="0"/>
              <a:t> </a:t>
            </a:r>
            <a:r>
              <a:rPr lang="it-IT" sz="2000" b="1" dirty="0" err="1"/>
              <a:t>Agricultural</a:t>
            </a:r>
            <a:r>
              <a:rPr lang="it-IT" sz="2000" b="1" dirty="0"/>
              <a:t> Organization</a:t>
            </a:r>
            <a:r>
              <a:rPr lang="it-IT" sz="2000" dirty="0"/>
              <a:t> </a:t>
            </a:r>
            <a:r>
              <a:rPr lang="it-IT" sz="1800" dirty="0"/>
              <a:t>(Fani </a:t>
            </a:r>
            <a:r>
              <a:rPr lang="it-IT" sz="1800" dirty="0" err="1"/>
              <a:t>Hatjina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University of </a:t>
            </a:r>
            <a:r>
              <a:rPr lang="it-IT" sz="2000" b="1" dirty="0" err="1"/>
              <a:t>Zagreb</a:t>
            </a:r>
            <a:r>
              <a:rPr lang="it-IT" sz="2000" dirty="0"/>
              <a:t> </a:t>
            </a:r>
            <a:r>
              <a:rPr lang="it-IT" sz="1800" dirty="0"/>
              <a:t>(Ivana </a:t>
            </a:r>
            <a:r>
              <a:rPr lang="it-IT" sz="1800" dirty="0" err="1"/>
              <a:t>Tlak</a:t>
            </a:r>
            <a:r>
              <a:rPr lang="it-IT" sz="1800" dirty="0"/>
              <a:t> </a:t>
            </a:r>
            <a:r>
              <a:rPr lang="it-IT" sz="1800" dirty="0" err="1"/>
              <a:t>Gajger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en-US" sz="2000" b="1" dirty="0"/>
              <a:t>National Institute of Horticultural Research</a:t>
            </a:r>
            <a:r>
              <a:rPr lang="it-IT" sz="2000" dirty="0"/>
              <a:t> </a:t>
            </a:r>
            <a:r>
              <a:rPr lang="it-IT" sz="1800" dirty="0"/>
              <a:t>(Malgorzata </a:t>
            </a:r>
            <a:r>
              <a:rPr lang="it-IT" sz="1800" dirty="0" err="1"/>
              <a:t>Bienkowska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en-US" sz="2000" b="1" dirty="0"/>
              <a:t>University of Veterinary Medicine and Pharmacy in </a:t>
            </a:r>
            <a:r>
              <a:rPr lang="en-US" sz="2000" b="1" dirty="0" err="1"/>
              <a:t>Košice</a:t>
            </a:r>
            <a:r>
              <a:rPr lang="it-IT" sz="2000" dirty="0"/>
              <a:t> </a:t>
            </a:r>
            <a:r>
              <a:rPr lang="it-IT" sz="1800" dirty="0"/>
              <a:t>(Juraj </a:t>
            </a:r>
            <a:r>
              <a:rPr lang="it-IT" sz="1800" dirty="0" err="1"/>
              <a:t>Toporcak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Ghent University</a:t>
            </a:r>
            <a:r>
              <a:rPr lang="it-IT" sz="2000" dirty="0"/>
              <a:t> </a:t>
            </a:r>
            <a:r>
              <a:rPr lang="it-IT" sz="1800" dirty="0"/>
              <a:t>(Dirk de Graaf)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 err="1"/>
              <a:t>Hohenheim</a:t>
            </a:r>
            <a:r>
              <a:rPr lang="it-IT" sz="2000" b="1" dirty="0"/>
              <a:t> University</a:t>
            </a:r>
            <a:r>
              <a:rPr lang="it-IT" sz="2000" dirty="0"/>
              <a:t> </a:t>
            </a:r>
            <a:r>
              <a:rPr lang="it-IT" sz="1800" dirty="0"/>
              <a:t>(Kirsten </a:t>
            </a:r>
            <a:r>
              <a:rPr lang="it-IT" sz="1800" dirty="0" err="1"/>
              <a:t>Traynor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Latvia </a:t>
            </a:r>
            <a:r>
              <a:rPr lang="it-IT" sz="2000" b="1" dirty="0" err="1"/>
              <a:t>University</a:t>
            </a:r>
            <a:r>
              <a:rPr lang="it-IT" sz="2000" b="1" dirty="0"/>
              <a:t> of Life </a:t>
            </a:r>
            <a:r>
              <a:rPr lang="it-IT" sz="2000" b="1" dirty="0" err="1"/>
              <a:t>Sciences</a:t>
            </a:r>
            <a:r>
              <a:rPr lang="it-IT" sz="2000" b="1" dirty="0"/>
              <a:t> and Technologies</a:t>
            </a:r>
            <a:r>
              <a:rPr lang="it-IT" sz="2000" dirty="0"/>
              <a:t> </a:t>
            </a:r>
            <a:r>
              <a:rPr lang="it-IT" sz="1800" dirty="0"/>
              <a:t>(</a:t>
            </a:r>
            <a:r>
              <a:rPr lang="it-IT" sz="1800" dirty="0" err="1"/>
              <a:t>Aleksejs</a:t>
            </a:r>
            <a:r>
              <a:rPr lang="it-IT" sz="1800" dirty="0"/>
              <a:t> </a:t>
            </a:r>
            <a:r>
              <a:rPr lang="it-IT" sz="1800" dirty="0" err="1"/>
              <a:t>Zacepins</a:t>
            </a:r>
            <a:r>
              <a:rPr lang="it-IT" sz="1800" dirty="0"/>
              <a:t>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University of </a:t>
            </a:r>
            <a:r>
              <a:rPr lang="it-IT" sz="2000" b="1" dirty="0" err="1"/>
              <a:t>Veterinary</a:t>
            </a:r>
            <a:r>
              <a:rPr lang="it-IT" sz="2000" b="1" dirty="0"/>
              <a:t> Medicine of Budapest</a:t>
            </a:r>
            <a:r>
              <a:rPr lang="it-IT" sz="2000" dirty="0"/>
              <a:t> </a:t>
            </a:r>
            <a:r>
              <a:rPr lang="it-IT" sz="1800" dirty="0"/>
              <a:t>(Gyula Kasza)</a:t>
            </a:r>
          </a:p>
          <a:p>
            <a:pPr marL="0" indent="0">
              <a:lnSpc>
                <a:spcPct val="102000"/>
              </a:lnSpc>
              <a:spcAft>
                <a:spcPts val="20"/>
              </a:spcAft>
              <a:buNone/>
            </a:pPr>
            <a:r>
              <a:rPr lang="it-IT" sz="2000" b="1" dirty="0"/>
              <a:t>University of Graz</a:t>
            </a:r>
            <a:r>
              <a:rPr lang="it-IT" sz="2000" dirty="0"/>
              <a:t> </a:t>
            </a:r>
            <a:r>
              <a:rPr lang="it-IT" sz="1800" dirty="0"/>
              <a:t>(Robert </a:t>
            </a:r>
            <a:r>
              <a:rPr lang="it-IT" sz="1800" dirty="0" err="1"/>
              <a:t>Brodschneider</a:t>
            </a:r>
            <a:r>
              <a:rPr lang="it-IT" sz="1800" dirty="0"/>
              <a:t>)</a:t>
            </a:r>
            <a:endParaRPr lang="it-IT" sz="1050" dirty="0">
              <a:latin typeface="TimesNewRomanPSMT"/>
              <a:ea typeface="Times New Roman" panose="02020603050405020304" pitchFamily="18" charset="0"/>
              <a:cs typeface="TimesNewRomanPSM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876553-3A1A-818D-5C98-A5C5A87B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66159-4F9A-F083-1095-8851B03D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007449"/>
            <a:ext cx="11384926" cy="5050927"/>
          </a:xfrm>
        </p:spPr>
        <p:txBody>
          <a:bodyPr/>
          <a:lstStyle/>
          <a:p>
            <a:r>
              <a:rPr lang="en-GB" sz="2000" b="1" dirty="0"/>
              <a:t>- Austria</a:t>
            </a:r>
            <a:r>
              <a:rPr lang="en-GB" sz="2000" dirty="0"/>
              <a:t>: </a:t>
            </a:r>
            <a:r>
              <a:rPr lang="en-GB" sz="2000" dirty="0" err="1"/>
              <a:t>Biene</a:t>
            </a:r>
            <a:r>
              <a:rPr lang="en-GB" sz="2000" dirty="0"/>
              <a:t> </a:t>
            </a:r>
            <a:r>
              <a:rPr lang="en-GB" sz="2000" dirty="0" err="1"/>
              <a:t>Österreich</a:t>
            </a:r>
            <a:r>
              <a:rPr lang="en-GB" sz="2000" dirty="0"/>
              <a:t>; </a:t>
            </a:r>
          </a:p>
          <a:p>
            <a:r>
              <a:rPr lang="en-GB" sz="2000" b="1" dirty="0"/>
              <a:t>- Belgium</a:t>
            </a:r>
            <a:r>
              <a:rPr lang="en-GB" sz="2000" dirty="0"/>
              <a:t>: </a:t>
            </a:r>
            <a:r>
              <a:rPr lang="en-GB" sz="2000" dirty="0" err="1"/>
              <a:t>Vlaams</a:t>
            </a:r>
            <a:r>
              <a:rPr lang="en-GB" sz="2000" dirty="0"/>
              <a:t> </a:t>
            </a:r>
            <a:r>
              <a:rPr lang="en-GB" sz="2000" dirty="0" err="1"/>
              <a:t>Vulgarisatiecentrum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dirty="0" err="1"/>
              <a:t>Bijenteelt</a:t>
            </a:r>
            <a:r>
              <a:rPr lang="en-GB" sz="2000" dirty="0"/>
              <a:t>; </a:t>
            </a:r>
          </a:p>
          <a:p>
            <a:r>
              <a:rPr lang="en-GB" sz="2000" b="1" dirty="0"/>
              <a:t>- Croatia</a:t>
            </a:r>
            <a:r>
              <a:rPr lang="en-GB" sz="2000" dirty="0"/>
              <a:t>: Associations of Croatian Beekeeper; </a:t>
            </a:r>
          </a:p>
          <a:p>
            <a:r>
              <a:rPr lang="en-GB" sz="2000" b="1" dirty="0"/>
              <a:t>- Germany</a:t>
            </a:r>
            <a:r>
              <a:rPr lang="en-GB" sz="2000" dirty="0"/>
              <a:t>: </a:t>
            </a:r>
            <a:r>
              <a:rPr lang="en-GB" sz="2000" dirty="0" err="1"/>
              <a:t>Deutscher</a:t>
            </a:r>
            <a:r>
              <a:rPr lang="en-GB" sz="2000" dirty="0"/>
              <a:t> </a:t>
            </a:r>
            <a:r>
              <a:rPr lang="en-GB" sz="2000" dirty="0" err="1"/>
              <a:t>Imkerbund</a:t>
            </a:r>
            <a:r>
              <a:rPr lang="en-GB" sz="2000" dirty="0"/>
              <a:t>; </a:t>
            </a:r>
          </a:p>
          <a:p>
            <a:r>
              <a:rPr lang="en-GB" sz="2000" b="1" dirty="0"/>
              <a:t>- Greece</a:t>
            </a:r>
            <a:r>
              <a:rPr lang="en-GB" sz="2000" dirty="0"/>
              <a:t>: Federation of Greek Beekeepers’ Associations; </a:t>
            </a:r>
          </a:p>
          <a:p>
            <a:r>
              <a:rPr lang="en-GB" sz="2000" b="1" dirty="0"/>
              <a:t>- Hungary</a:t>
            </a:r>
            <a:r>
              <a:rPr lang="en-GB" sz="2000" dirty="0"/>
              <a:t>: National Hungarian Beekeeping Association; </a:t>
            </a:r>
          </a:p>
          <a:p>
            <a:r>
              <a:rPr lang="en-GB" sz="2000" b="1" dirty="0"/>
              <a:t>- Italy</a:t>
            </a:r>
            <a:r>
              <a:rPr lang="en-GB" sz="2000" dirty="0"/>
              <a:t>: </a:t>
            </a:r>
            <a:r>
              <a:rPr lang="en-GB" sz="2000" dirty="0" err="1"/>
              <a:t>Associazione</a:t>
            </a:r>
            <a:r>
              <a:rPr lang="en-GB" sz="2000" dirty="0"/>
              <a:t> </a:t>
            </a:r>
            <a:r>
              <a:rPr lang="en-GB" sz="2000" dirty="0" err="1"/>
              <a:t>Romagnola</a:t>
            </a:r>
            <a:r>
              <a:rPr lang="en-GB" sz="2000" dirty="0"/>
              <a:t> </a:t>
            </a:r>
            <a:r>
              <a:rPr lang="en-GB" sz="2000" dirty="0" err="1"/>
              <a:t>Apicoltori</a:t>
            </a:r>
            <a:r>
              <a:rPr lang="en-GB" sz="2000" dirty="0"/>
              <a:t>;</a:t>
            </a:r>
          </a:p>
          <a:p>
            <a:r>
              <a:rPr lang="en-GB" sz="2000" b="1" dirty="0"/>
              <a:t>- Latvia</a:t>
            </a:r>
            <a:r>
              <a:rPr lang="en-GB" sz="2000" dirty="0"/>
              <a:t>: Latvian Beekeepers Association; </a:t>
            </a:r>
          </a:p>
          <a:p>
            <a:r>
              <a:rPr lang="en-GB" sz="2000" b="1" dirty="0"/>
              <a:t>- Poland</a:t>
            </a:r>
            <a:r>
              <a:rPr lang="en-GB" sz="2000" dirty="0"/>
              <a:t>: Krakow Beekeepers Association; </a:t>
            </a:r>
          </a:p>
          <a:p>
            <a:r>
              <a:rPr lang="en-GB" sz="2000" b="1" dirty="0"/>
              <a:t>- Portugal</a:t>
            </a:r>
            <a:r>
              <a:rPr lang="en-GB" sz="2000" dirty="0"/>
              <a:t>: </a:t>
            </a:r>
            <a:r>
              <a:rPr lang="en-GB" sz="2000" dirty="0" err="1"/>
              <a:t>Portoguese</a:t>
            </a:r>
            <a:r>
              <a:rPr lang="en-GB" sz="2000" dirty="0"/>
              <a:t> Federation of Beekeepers; </a:t>
            </a:r>
          </a:p>
          <a:p>
            <a:r>
              <a:rPr lang="en-GB" sz="2000" b="1" dirty="0"/>
              <a:t>- Slovakia:</a:t>
            </a:r>
            <a:r>
              <a:rPr lang="en-GB" sz="2000" dirty="0"/>
              <a:t> </a:t>
            </a:r>
            <a:r>
              <a:rPr lang="en-US" sz="2000" dirty="0"/>
              <a:t>Slovak Association of Beekeepers and Secondary Vocational School Pod </a:t>
            </a:r>
            <a:r>
              <a:rPr lang="en-US" sz="2000" dirty="0" err="1"/>
              <a:t>Bánošom</a:t>
            </a:r>
            <a:endParaRPr lang="en-GB" sz="2000" dirty="0"/>
          </a:p>
          <a:p>
            <a:r>
              <a:rPr lang="en-GB" sz="2000" b="1" dirty="0"/>
              <a:t>- Spain</a:t>
            </a:r>
            <a:r>
              <a:rPr lang="en-GB" sz="2000" dirty="0"/>
              <a:t>: </a:t>
            </a:r>
            <a:r>
              <a:rPr lang="en-GB" sz="2000" dirty="0" err="1"/>
              <a:t>Asociación</a:t>
            </a:r>
            <a:r>
              <a:rPr lang="en-GB" sz="2000" dirty="0"/>
              <a:t> de </a:t>
            </a:r>
            <a:r>
              <a:rPr lang="en-GB" sz="2000" dirty="0" err="1"/>
              <a:t>Apicultores</a:t>
            </a:r>
            <a:r>
              <a:rPr lang="en-GB" sz="2000" dirty="0"/>
              <a:t> de Guadalajara, </a:t>
            </a:r>
            <a:r>
              <a:rPr lang="en-GB" sz="2000" dirty="0" err="1"/>
              <a:t>Aula</a:t>
            </a:r>
            <a:r>
              <a:rPr lang="en-GB" sz="2000" dirty="0"/>
              <a:t> </a:t>
            </a:r>
            <a:r>
              <a:rPr lang="en-GB" sz="2000" dirty="0" err="1"/>
              <a:t>Apícola</a:t>
            </a:r>
            <a:r>
              <a:rPr lang="en-GB" sz="2000" dirty="0"/>
              <a:t> Sierra de </a:t>
            </a:r>
            <a:r>
              <a:rPr lang="en-GB" sz="2000" dirty="0" err="1"/>
              <a:t>Hoyo</a:t>
            </a:r>
            <a:r>
              <a:rPr lang="en-GB" sz="2000" dirty="0"/>
              <a:t>, </a:t>
            </a:r>
            <a:r>
              <a:rPr lang="en-GB" sz="2000" dirty="0" err="1"/>
              <a:t>Asociacion</a:t>
            </a:r>
            <a:r>
              <a:rPr lang="en-GB" sz="2000" dirty="0"/>
              <a:t> de </a:t>
            </a:r>
            <a:r>
              <a:rPr lang="en-GB" sz="2000" dirty="0" err="1"/>
              <a:t>Veterinarios</a:t>
            </a:r>
            <a:r>
              <a:rPr lang="en-GB" sz="2000" dirty="0"/>
              <a:t> </a:t>
            </a:r>
            <a:r>
              <a:rPr lang="en-GB" sz="2000" dirty="0" err="1"/>
              <a:t>Especialistas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Sanidady</a:t>
            </a:r>
            <a:r>
              <a:rPr lang="en-GB" sz="2000" dirty="0"/>
              <a:t> </a:t>
            </a:r>
            <a:r>
              <a:rPr lang="en-GB" sz="2000" dirty="0" err="1"/>
              <a:t>Producion</a:t>
            </a:r>
            <a:r>
              <a:rPr lang="en-GB" sz="2000" dirty="0"/>
              <a:t> </a:t>
            </a:r>
            <a:r>
              <a:rPr lang="en-GB" sz="2000" dirty="0" err="1"/>
              <a:t>Apicola</a:t>
            </a:r>
            <a:r>
              <a:rPr lang="en-GB" sz="2000" dirty="0"/>
              <a:t> de </a:t>
            </a:r>
            <a:r>
              <a:rPr lang="en-GB" sz="2000" dirty="0" err="1"/>
              <a:t>España</a:t>
            </a:r>
            <a:r>
              <a:rPr lang="en-GB" sz="2000" dirty="0"/>
              <a:t> and </a:t>
            </a:r>
            <a:r>
              <a:rPr lang="en-GB" sz="2000" dirty="0" err="1"/>
              <a:t>Fundación</a:t>
            </a:r>
            <a:r>
              <a:rPr lang="en-GB" sz="2000" dirty="0"/>
              <a:t> Amigos de las </a:t>
            </a:r>
            <a:r>
              <a:rPr lang="en-GB" sz="2000" dirty="0" err="1"/>
              <a:t>Abejas</a:t>
            </a:r>
            <a:r>
              <a:rPr lang="en-GB" sz="2000" dirty="0"/>
              <a:t>; </a:t>
            </a:r>
          </a:p>
          <a:p>
            <a:r>
              <a:rPr lang="en-GB" sz="2000" b="1" dirty="0"/>
              <a:t>- Sweden</a:t>
            </a:r>
            <a:r>
              <a:rPr lang="en-GB" sz="2000" dirty="0"/>
              <a:t>: Swedish Beekeepers Association and Swedish Professional Beekeepers.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A33002C-8CB2-0614-EAF7-46DFA30410E4}"/>
              </a:ext>
            </a:extLst>
          </p:cNvPr>
          <p:cNvSpPr txBox="1">
            <a:spLocks/>
          </p:cNvSpPr>
          <p:nvPr/>
        </p:nvSpPr>
        <p:spPr bwMode="auto">
          <a:xfrm>
            <a:off x="754380" y="1392715"/>
            <a:ext cx="10996754" cy="5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altLang="it-IT" sz="2800" b="1" dirty="0">
                <a:solidFill>
                  <a:srgbClr val="8F0000"/>
                </a:solidFill>
              </a:rPr>
              <a:t>2 </a:t>
            </a:r>
            <a:r>
              <a:rPr lang="it-IT" altLang="it-IT" sz="2800" b="1" dirty="0" err="1">
                <a:solidFill>
                  <a:srgbClr val="8F0000"/>
                </a:solidFill>
              </a:rPr>
              <a:t>Collaborating</a:t>
            </a:r>
            <a:r>
              <a:rPr lang="it-IT" altLang="it-IT" sz="2800" b="1" dirty="0">
                <a:solidFill>
                  <a:srgbClr val="8F0000"/>
                </a:solidFill>
              </a:rPr>
              <a:t> </a:t>
            </a:r>
            <a:r>
              <a:rPr lang="it-IT" altLang="it-IT" sz="2800" b="1" dirty="0" err="1">
                <a:solidFill>
                  <a:srgbClr val="8F0000"/>
                </a:solidFill>
              </a:rPr>
              <a:t>Partners</a:t>
            </a:r>
            <a:r>
              <a:rPr lang="it-IT" altLang="it-IT" sz="2800" b="1" dirty="0">
                <a:solidFill>
                  <a:srgbClr val="8F0000"/>
                </a:solidFill>
              </a:rPr>
              <a:t> : </a:t>
            </a:r>
            <a:r>
              <a:rPr lang="en-GB" altLang="it-IT" sz="2800" b="1" dirty="0">
                <a:solidFill>
                  <a:srgbClr val="8F0000"/>
                </a:solidFill>
              </a:rPr>
              <a:t>B</a:t>
            </a:r>
            <a:r>
              <a:rPr lang="en-GB" sz="2800" b="1" dirty="0">
                <a:solidFill>
                  <a:srgbClr val="8F0000"/>
                </a:solidFill>
              </a:rPr>
              <a:t>eekeeping associations</a:t>
            </a:r>
            <a:endParaRPr lang="it-IT" sz="2800" b="1" dirty="0">
              <a:solidFill>
                <a:srgbClr val="8F0000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424B9D1-D223-1073-6790-3ED2E8A5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734" y="782320"/>
            <a:ext cx="7772400" cy="587152"/>
          </a:xfrm>
        </p:spPr>
        <p:txBody>
          <a:bodyPr/>
          <a:lstStyle/>
          <a:p>
            <a:r>
              <a:rPr lang="it-IT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B-THENET TN </a:t>
            </a:r>
            <a:r>
              <a:rPr lang="it-IT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Consortium</a:t>
            </a:r>
            <a:endParaRPr lang="it-IT" sz="24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3DF2EF6-D1E7-6BF4-718A-4CF899C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66159-4F9A-F083-1095-8851B03D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50" y="2674620"/>
            <a:ext cx="10561320" cy="3131070"/>
          </a:xfrm>
        </p:spPr>
        <p:txBody>
          <a:bodyPr/>
          <a:lstStyle/>
          <a:p>
            <a:pPr algn="ctr"/>
            <a:endParaRPr lang="en-GB" sz="28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2800" b="1" dirty="0"/>
              <a:t>Denmark</a:t>
            </a:r>
            <a:r>
              <a:rPr lang="en-GB" sz="2800" dirty="0"/>
              <a:t>: University of Aarhus; </a:t>
            </a:r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b="1" dirty="0"/>
              <a:t>Slovakia: </a:t>
            </a:r>
            <a:r>
              <a:rPr lang="en-US" sz="2800" dirty="0"/>
              <a:t>Slovak University of Agriculture in Nitra</a:t>
            </a:r>
          </a:p>
          <a:p>
            <a:pPr marL="457200" indent="-457200">
              <a:buFontTx/>
              <a:buChar char="-"/>
            </a:pPr>
            <a:endParaRPr lang="en-GB" sz="2800" b="1" dirty="0"/>
          </a:p>
          <a:p>
            <a:pPr marL="457200" indent="-457200">
              <a:buFontTx/>
              <a:buChar char="-"/>
            </a:pPr>
            <a:r>
              <a:rPr lang="en-GB" sz="2800" b="1" dirty="0"/>
              <a:t>Slovenia</a:t>
            </a:r>
            <a:r>
              <a:rPr lang="en-GB" sz="2800" dirty="0"/>
              <a:t>: National Veterinary Institute of Slovenia</a:t>
            </a:r>
          </a:p>
          <a:p>
            <a:pPr marL="457200" indent="-457200">
              <a:buFontTx/>
              <a:buChar char="-"/>
            </a:pPr>
            <a:endParaRPr lang="en-GB" sz="28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A33002C-8CB2-0614-EAF7-46DFA30410E4}"/>
              </a:ext>
            </a:extLst>
          </p:cNvPr>
          <p:cNvSpPr txBox="1">
            <a:spLocks/>
          </p:cNvSpPr>
          <p:nvPr/>
        </p:nvSpPr>
        <p:spPr bwMode="auto">
          <a:xfrm>
            <a:off x="498515" y="1797273"/>
            <a:ext cx="10906940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altLang="it-IT" b="1" dirty="0">
                <a:solidFill>
                  <a:srgbClr val="8F0000"/>
                </a:solidFill>
              </a:rPr>
              <a:t>2. </a:t>
            </a:r>
            <a:r>
              <a:rPr lang="it-IT" altLang="it-IT" b="1" dirty="0" err="1">
                <a:solidFill>
                  <a:srgbClr val="8F0000"/>
                </a:solidFill>
              </a:rPr>
              <a:t>Collaborating</a:t>
            </a:r>
            <a:r>
              <a:rPr lang="it-IT" altLang="it-IT" b="1" dirty="0">
                <a:solidFill>
                  <a:srgbClr val="8F0000"/>
                </a:solidFill>
              </a:rPr>
              <a:t> </a:t>
            </a:r>
            <a:r>
              <a:rPr lang="it-IT" altLang="it-IT" b="1" dirty="0" err="1">
                <a:solidFill>
                  <a:srgbClr val="8F0000"/>
                </a:solidFill>
              </a:rPr>
              <a:t>Partners</a:t>
            </a:r>
            <a:r>
              <a:rPr lang="it-IT" altLang="it-IT" b="1" dirty="0">
                <a:solidFill>
                  <a:srgbClr val="8F0000"/>
                </a:solidFill>
              </a:rPr>
              <a:t>: </a:t>
            </a:r>
            <a:r>
              <a:rPr lang="it-IT" altLang="it-IT" b="1" dirty="0" err="1">
                <a:solidFill>
                  <a:srgbClr val="8F0000"/>
                </a:solidFill>
              </a:rPr>
              <a:t>Research</a:t>
            </a:r>
            <a:r>
              <a:rPr lang="it-IT" altLang="it-IT" b="1" dirty="0">
                <a:solidFill>
                  <a:srgbClr val="8F0000"/>
                </a:solidFill>
              </a:rPr>
              <a:t> </a:t>
            </a:r>
            <a:r>
              <a:rPr lang="it-IT" altLang="it-IT" b="1" dirty="0" err="1">
                <a:solidFill>
                  <a:srgbClr val="8F0000"/>
                </a:solidFill>
              </a:rPr>
              <a:t>institutions</a:t>
            </a:r>
            <a:endParaRPr lang="it-IT" sz="24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424B9D1-D223-1073-6790-3ED2E8A5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734" y="782320"/>
            <a:ext cx="7772400" cy="587152"/>
          </a:xfrm>
        </p:spPr>
        <p:txBody>
          <a:bodyPr/>
          <a:lstStyle/>
          <a:p>
            <a:r>
              <a:rPr lang="it-IT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B-THENET TN </a:t>
            </a:r>
            <a:r>
              <a:rPr lang="it-IT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Consortium</a:t>
            </a:r>
            <a:endParaRPr lang="it-IT" sz="24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3DF2EF6-D1E7-6BF4-718A-4CF899C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532CB3-273E-A74C-333F-C9308F67A86B}"/>
              </a:ext>
            </a:extLst>
          </p:cNvPr>
          <p:cNvSpPr txBox="1">
            <a:spLocks/>
          </p:cNvSpPr>
          <p:nvPr/>
        </p:nvSpPr>
        <p:spPr>
          <a:xfrm>
            <a:off x="617220" y="1756065"/>
            <a:ext cx="10629899" cy="47788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Identify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pt-PT" sz="2400" b="1" dirty="0" err="1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bottom-up</a:t>
            </a:r>
            <a:r>
              <a:rPr lang="pt-PT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400" b="1" dirty="0" err="1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approach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most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important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practices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for EU </a:t>
            </a:r>
            <a:r>
              <a:rPr lang="pt-PT" sz="2400" dirty="0" err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beekeepers</a:t>
            </a:r>
            <a:endParaRPr lang="pt-PT" sz="240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pt-PT" sz="240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pt-PT" sz="24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Develop and validate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at least </a:t>
            </a:r>
            <a:r>
              <a:rPr lang="pt-PT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20 Best Beekeeping Practices every year 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(for a total of at least 80 practices), that are </a:t>
            </a:r>
            <a:r>
              <a:rPr lang="pt-PT" sz="24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tailored to the local beekeeping conditions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with a </a:t>
            </a:r>
            <a:r>
              <a:rPr lang="pt-PT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multi-actor approach </a:t>
            </a:r>
            <a:r>
              <a:rPr lang="pt-PT" sz="2400" dirty="0">
                <a:ea typeface="Roboto" panose="02000000000000000000" pitchFamily="2" charset="0"/>
                <a:cs typeface="Roboto" panose="02000000000000000000" pitchFamily="2" charset="0"/>
              </a:rPr>
              <a:t>(14 languages, to ease participation of stakeholders)</a:t>
            </a:r>
            <a:endParaRPr lang="pt-PT" sz="2400" b="1" dirty="0">
              <a:solidFill>
                <a:srgbClr val="02967E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pt-PT" sz="240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Disseminate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and share</a:t>
            </a:r>
            <a:r>
              <a:rPr lang="pt-PT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knowledge </a:t>
            </a:r>
            <a:r>
              <a:rPr lang="pt-PT" sz="24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on Best Beekeeping Practices between </a:t>
            </a:r>
            <a:r>
              <a:rPr lang="pt-PT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beekeepers, advisors and stakeholders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pt-PT" sz="2400" b="1" dirty="0">
              <a:solidFill>
                <a:srgbClr val="02967E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Have a more </a:t>
            </a:r>
            <a:r>
              <a:rPr lang="en-GB" sz="2400" b="1" dirty="0">
                <a:solidFill>
                  <a:srgbClr val="02967E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sustainable, resilient and competitive EU Beekeeping Sector</a:t>
            </a:r>
            <a:endParaRPr lang="pt-PT" sz="240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pt-PT" sz="2000" b="1" dirty="0">
              <a:solidFill>
                <a:srgbClr val="02967E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10E6A01-B34F-65F6-1A74-C259E9D3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02" y="1007582"/>
            <a:ext cx="8100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+mn-lt"/>
              </a:rPr>
              <a:t>The B-THENET TN goals </a:t>
            </a:r>
            <a:endParaRPr lang="it-IT" altLang="it-IT" b="1" dirty="0">
              <a:latin typeface="+mn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F0EF09-4DDA-89A9-C9EE-2C96EDF7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3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83B4E46D-7CC6-D317-373D-A4D9E881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1256197"/>
            <a:ext cx="4475024" cy="48320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dirty="0"/>
              <a:t>Activities </a:t>
            </a:r>
            <a:r>
              <a:rPr lang="en-US" altLang="it-IT" b="1" dirty="0"/>
              <a:t> </a:t>
            </a:r>
            <a:r>
              <a:rPr lang="en-US" altLang="it-IT" dirty="0"/>
              <a:t>consider the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dirty="0"/>
              <a:t>practices’ collection and </a:t>
            </a:r>
            <a:r>
              <a:rPr lang="en-US" altLang="it-IT" b="1" dirty="0"/>
              <a:t>prioritization</a:t>
            </a:r>
            <a:r>
              <a:rPr lang="en-US" altLang="it-IT" dirty="0"/>
              <a:t>, </a:t>
            </a:r>
            <a:r>
              <a:rPr lang="en-US" altLang="it-IT" b="1" dirty="0"/>
              <a:t>description</a:t>
            </a:r>
            <a:r>
              <a:rPr lang="en-US" altLang="it-IT" dirty="0"/>
              <a:t> and  </a:t>
            </a:r>
            <a:r>
              <a:rPr lang="en-US" altLang="it-IT" b="1" dirty="0"/>
              <a:t>validation</a:t>
            </a:r>
            <a:r>
              <a:rPr lang="en-US" altLang="it-IT" dirty="0"/>
              <a:t>, via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b="1" u="sng" dirty="0">
                <a:solidFill>
                  <a:schemeClr val="accent2">
                    <a:lumMod val="75000"/>
                  </a:schemeClr>
                </a:solidFill>
              </a:rPr>
              <a:t>3 ONLINE PLATFORMS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dirty="0"/>
              <a:t>Stakeholders are involved in a process of </a:t>
            </a:r>
            <a:r>
              <a:rPr lang="en-US" altLang="it-IT" b="1" dirty="0"/>
              <a:t>knowledge sharing</a:t>
            </a:r>
            <a:r>
              <a:rPr lang="en-US" altLang="it-IT" dirty="0"/>
              <a:t>, education and </a:t>
            </a:r>
            <a:r>
              <a:rPr lang="en-US" altLang="it-IT" b="1" dirty="0"/>
              <a:t>training on Best Beekeeping Practices.</a:t>
            </a:r>
            <a:endParaRPr lang="en-US" altLang="it-IT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8A2A636A-C6BA-B175-0F12-9903533B0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82620"/>
            <a:ext cx="5098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+mn-lt"/>
              </a:rPr>
              <a:t>The B-THENET TN structure</a:t>
            </a:r>
            <a:endParaRPr lang="it-IT" altLang="it-IT" b="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1C7D27-ACD4-BE12-C218-8AB7B02B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350" y="1005840"/>
            <a:ext cx="7408619" cy="57918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6F18E43-8B29-BF6D-CCC6-16A9A780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id="{83B4E46D-7CC6-D317-373D-A4D9E881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140" y="133003"/>
            <a:ext cx="3848100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dirty="0"/>
              <a:t>Activities started 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dirty="0"/>
              <a:t> 1</a:t>
            </a:r>
            <a:r>
              <a:rPr lang="en-US" altLang="it-IT" sz="2000" baseline="30000" dirty="0"/>
              <a:t>st</a:t>
            </a:r>
            <a:r>
              <a:rPr lang="en-US" altLang="it-IT" sz="2000" dirty="0"/>
              <a:t> Sept. 2022 and will last 4 years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dirty="0"/>
              <a:t>(end: on 31</a:t>
            </a:r>
            <a:r>
              <a:rPr lang="en-US" altLang="it-IT" sz="2000" baseline="30000" dirty="0"/>
              <a:t>st</a:t>
            </a:r>
            <a:r>
              <a:rPr lang="en-US" altLang="it-IT" sz="2000" dirty="0"/>
              <a:t> Aug. 2026)</a:t>
            </a:r>
          </a:p>
        </p:txBody>
      </p:sp>
    </p:spTree>
    <p:extLst>
      <p:ext uri="{BB962C8B-B14F-4D97-AF65-F5344CB8AC3E}">
        <p14:creationId xmlns:p14="http://schemas.microsoft.com/office/powerpoint/2010/main" val="317974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C3ED86-FEF0-E50A-D855-33363877FBC2}"/>
              </a:ext>
            </a:extLst>
          </p:cNvPr>
          <p:cNvSpPr txBox="1"/>
          <p:nvPr/>
        </p:nvSpPr>
        <p:spPr>
          <a:xfrm>
            <a:off x="6323510" y="2214316"/>
            <a:ext cx="539496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8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13 NATIONAL B-THENET CENTRES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it-IT" sz="2400" b="1" u="sng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800" dirty="0">
                <a:solidFill>
                  <a:schemeClr val="tx1"/>
                </a:solidFill>
                <a:latin typeface="+mj-lt"/>
              </a:rPr>
              <a:t>to knowledge sharing and training among: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800" dirty="0">
                <a:solidFill>
                  <a:schemeClr val="tx1"/>
                </a:solidFill>
                <a:latin typeface="+mj-lt"/>
              </a:rPr>
              <a:t> beekeepers (2080)/young beekeepers (780),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2800" dirty="0">
                <a:solidFill>
                  <a:schemeClr val="tx1"/>
                </a:solidFill>
                <a:latin typeface="+mj-lt"/>
              </a:rPr>
              <a:t>advisors (520) and all other stakeholders in the EU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C112361-D978-42F5-DBC1-4406CF6CF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7" t="11299" r="3850" b="16090"/>
          <a:stretch/>
        </p:blipFill>
        <p:spPr>
          <a:xfrm>
            <a:off x="646251" y="1763686"/>
            <a:ext cx="5137329" cy="5099274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id="{7013B3DE-4532-C182-315E-337B34D0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821903"/>
            <a:ext cx="111785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b="1" dirty="0">
                <a:latin typeface="+mn-lt"/>
              </a:rPr>
              <a:t>The B-THENET TN activities of knowledge sharing and training on Best Beekeeping Practices</a:t>
            </a:r>
            <a:endParaRPr lang="it-IT" altLang="it-IT" b="1" dirty="0"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45DE43-397F-81DE-3394-E584C7E54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116633"/>
            <a:ext cx="743051" cy="6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3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835</Words>
  <Application>Microsoft Office PowerPoint</Application>
  <PresentationFormat>Widescreen</PresentationFormat>
  <Paragraphs>129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TimesNewRomanPSMT</vt:lpstr>
      <vt:lpstr>WordVisi_MSFontService</vt:lpstr>
      <vt:lpstr>Office Theme</vt:lpstr>
      <vt:lpstr>Presentazione standard di PowerPoint</vt:lpstr>
      <vt:lpstr>Presentazione standard di PowerPoint</vt:lpstr>
      <vt:lpstr>The B-THENET TN Consortium</vt:lpstr>
      <vt:lpstr>The B-THENET TN Consortium</vt:lpstr>
      <vt:lpstr>The B-THENET TN Consortium</vt:lpstr>
      <vt:lpstr>The B-THENET TN Consortium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</dc:title>
  <dc:creator>Fausto Coimbra</dc:creator>
  <cp:lastModifiedBy>Marco Pietropaoli</cp:lastModifiedBy>
  <cp:revision>46</cp:revision>
  <cp:lastPrinted>2023-08-22T10:40:56Z</cp:lastPrinted>
  <dcterms:created xsi:type="dcterms:W3CDTF">2022-09-28T10:36:53Z</dcterms:created>
  <dcterms:modified xsi:type="dcterms:W3CDTF">2023-10-11T08:05:15Z</dcterms:modified>
</cp:coreProperties>
</file>